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498B89-A40D-44CF-91CA-1FAECB635AFF}" type="datetimeFigureOut">
              <a:rPr lang="pt-PT" smtClean="0"/>
              <a:t>19-01-2010</a:t>
            </a:fld>
            <a:endParaRPr lang="pt-PT"/>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PT"/>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51E041-2B4E-4F1B-B60A-F1E0E391E6A7}" type="slidenum">
              <a:rPr lang="pt-PT" smtClean="0"/>
              <a:t>‹nº›</a:t>
            </a:fld>
            <a:endParaRPr lang="pt-P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PT" dirty="0"/>
          </a:p>
        </p:txBody>
      </p:sp>
      <p:sp>
        <p:nvSpPr>
          <p:cNvPr id="4" name="Espaço Reservado para Número de Slide 3"/>
          <p:cNvSpPr>
            <a:spLocks noGrp="1"/>
          </p:cNvSpPr>
          <p:nvPr>
            <p:ph type="sldNum" sz="quarter" idx="10"/>
          </p:nvPr>
        </p:nvSpPr>
        <p:spPr/>
        <p:txBody>
          <a:bodyPr/>
          <a:lstStyle/>
          <a:p>
            <a:fld id="{6E51E041-2B4E-4F1B-B60A-F1E0E391E6A7}" type="slidenum">
              <a:rPr lang="pt-PT" smtClean="0"/>
              <a:t>2</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1"/>
      </p:bgRef>
    </p:bg>
    <p:spTree>
      <p:nvGrpSpPr>
        <p:cNvPr id="1" name=""/>
        <p:cNvGrpSpPr/>
        <p:nvPr/>
      </p:nvGrpSpPr>
      <p:grpSpPr>
        <a:xfrm>
          <a:off x="0" y="0"/>
          <a:ext cx="0" cy="0"/>
          <a:chOff x="0" y="0"/>
          <a:chExt cx="0" cy="0"/>
        </a:xfrm>
      </p:grpSpPr>
      <p:sp>
        <p:nvSpPr>
          <p:cNvPr id="8" name="Título 7"/>
          <p:cNvSpPr>
            <a:spLocks noGrp="1"/>
          </p:cNvSpPr>
          <p:nvPr>
            <p:ph type="ctrTitle"/>
          </p:nvPr>
        </p:nvSpPr>
        <p:spPr>
          <a:xfrm>
            <a:off x="2286000" y="3124200"/>
            <a:ext cx="6172200" cy="1894362"/>
          </a:xfrm>
        </p:spPr>
        <p:txBody>
          <a:bodyPr/>
          <a:lstStyle>
            <a:lvl1pPr>
              <a:defRPr b="1"/>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bwMode="auto">
          <a:xfrm rot="5400000">
            <a:off x="7764621" y="1174097"/>
            <a:ext cx="2286000" cy="381000"/>
          </a:xfrm>
        </p:spPr>
        <p:txBody>
          <a:bodyPr/>
          <a:lstStyle/>
          <a:p>
            <a:fld id="{2A61CD22-5A0E-47C5-97D8-E99CB8661EF7}" type="datetimeFigureOut">
              <a:rPr lang="pt-PT" smtClean="0"/>
              <a:t>19-01-2010</a:t>
            </a:fld>
            <a:endParaRPr lang="pt-PT"/>
          </a:p>
        </p:txBody>
      </p:sp>
      <p:sp>
        <p:nvSpPr>
          <p:cNvPr id="17" name="Espaço Reservado para Rodapé 16"/>
          <p:cNvSpPr>
            <a:spLocks noGrp="1"/>
          </p:cNvSpPr>
          <p:nvPr>
            <p:ph type="ftr" sz="quarter" idx="11"/>
          </p:nvPr>
        </p:nvSpPr>
        <p:spPr bwMode="auto">
          <a:xfrm rot="5400000">
            <a:off x="7077269" y="4181669"/>
            <a:ext cx="3657600" cy="384048"/>
          </a:xfrm>
        </p:spPr>
        <p:txBody>
          <a:bodyPr/>
          <a:lstStyle/>
          <a:p>
            <a:endParaRPr lang="pt-PT"/>
          </a:p>
        </p:txBody>
      </p:sp>
      <p:sp>
        <p:nvSpPr>
          <p:cNvPr id="10" name="Retângu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ângu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ângu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ângu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ector reto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ector reto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ector reto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ector reto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ector reto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ector reto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ângu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ço Reservado para Número de Slide 28"/>
          <p:cNvSpPr>
            <a:spLocks noGrp="1"/>
          </p:cNvSpPr>
          <p:nvPr>
            <p:ph type="sldNum" sz="quarter" idx="12"/>
          </p:nvPr>
        </p:nvSpPr>
        <p:spPr bwMode="auto">
          <a:xfrm>
            <a:off x="1325544" y="4928702"/>
            <a:ext cx="609600" cy="517524"/>
          </a:xfrm>
        </p:spPr>
        <p:txBody>
          <a:bodyPr/>
          <a:lstStyle/>
          <a:p>
            <a:fld id="{4B1AC1B2-37D3-4788-8E8C-044261063051}" type="slidenum">
              <a:rPr lang="pt-PT" smtClean="0"/>
              <a:t>‹nº›</a:t>
            </a:fld>
            <a:endParaRPr lang="pt-P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2A61CD22-5A0E-47C5-97D8-E99CB8661EF7}" type="datetimeFigureOut">
              <a:rPr lang="pt-PT" smtClean="0"/>
              <a:t>19-01-2010</a:t>
            </a:fld>
            <a:endParaRPr lang="pt-PT"/>
          </a:p>
        </p:txBody>
      </p:sp>
      <p:sp>
        <p:nvSpPr>
          <p:cNvPr id="5" name="Espaço Reservado para Rodapé 4"/>
          <p:cNvSpPr>
            <a:spLocks noGrp="1"/>
          </p:cNvSpPr>
          <p:nvPr>
            <p:ph type="ftr" sz="quarter" idx="11"/>
          </p:nvPr>
        </p:nvSpPr>
        <p:spPr/>
        <p:txBody>
          <a:bodyPr/>
          <a:lstStyle/>
          <a:p>
            <a:endParaRPr lang="pt-PT"/>
          </a:p>
        </p:txBody>
      </p:sp>
      <p:sp>
        <p:nvSpPr>
          <p:cNvPr id="6" name="Espaço Reservado para Número de Slide 5"/>
          <p:cNvSpPr>
            <a:spLocks noGrp="1"/>
          </p:cNvSpPr>
          <p:nvPr>
            <p:ph type="sldNum" sz="quarter" idx="12"/>
          </p:nvPr>
        </p:nvSpPr>
        <p:spPr/>
        <p:txBody>
          <a:bodyPr/>
          <a:lstStyle/>
          <a:p>
            <a:fld id="{4B1AC1B2-37D3-4788-8E8C-044261063051}" type="slidenum">
              <a:rPr lang="pt-PT" smtClean="0"/>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9"/>
            <a:ext cx="1676400" cy="5851525"/>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2A61CD22-5A0E-47C5-97D8-E99CB8661EF7}" type="datetimeFigureOut">
              <a:rPr lang="pt-PT" smtClean="0"/>
              <a:t>19-01-2010</a:t>
            </a:fld>
            <a:endParaRPr lang="pt-PT"/>
          </a:p>
        </p:txBody>
      </p:sp>
      <p:sp>
        <p:nvSpPr>
          <p:cNvPr id="5" name="Espaço Reservado para Rodapé 4"/>
          <p:cNvSpPr>
            <a:spLocks noGrp="1"/>
          </p:cNvSpPr>
          <p:nvPr>
            <p:ph type="ftr" sz="quarter" idx="11"/>
          </p:nvPr>
        </p:nvSpPr>
        <p:spPr/>
        <p:txBody>
          <a:bodyPr/>
          <a:lstStyle/>
          <a:p>
            <a:endParaRPr lang="pt-PT"/>
          </a:p>
        </p:txBody>
      </p:sp>
      <p:sp>
        <p:nvSpPr>
          <p:cNvPr id="6" name="Espaço Reservado para Número de Slide 5"/>
          <p:cNvSpPr>
            <a:spLocks noGrp="1"/>
          </p:cNvSpPr>
          <p:nvPr>
            <p:ph type="sldNum" sz="quarter" idx="12"/>
          </p:nvPr>
        </p:nvSpPr>
        <p:spPr/>
        <p:txBody>
          <a:bodyPr/>
          <a:lstStyle/>
          <a:p>
            <a:fld id="{4B1AC1B2-37D3-4788-8E8C-044261063051}" type="slidenum">
              <a:rPr lang="pt-PT" smtClean="0"/>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8" name="Espaço Reservado para Conteúdo 7"/>
          <p:cNvSpPr>
            <a:spLocks noGrp="1"/>
          </p:cNvSpPr>
          <p:nvPr>
            <p:ph sz="quarter" idx="1"/>
          </p:nvPr>
        </p:nvSpPr>
        <p:spPr>
          <a:xfrm>
            <a:off x="457200" y="1600200"/>
            <a:ext cx="7467600" cy="4873752"/>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4"/>
          </p:nvPr>
        </p:nvSpPr>
        <p:spPr/>
        <p:txBody>
          <a:bodyPr rtlCol="0"/>
          <a:lstStyle/>
          <a:p>
            <a:fld id="{2A61CD22-5A0E-47C5-97D8-E99CB8661EF7}" type="datetimeFigureOut">
              <a:rPr lang="pt-PT" smtClean="0"/>
              <a:t>19-01-2010</a:t>
            </a:fld>
            <a:endParaRPr lang="pt-PT"/>
          </a:p>
        </p:txBody>
      </p:sp>
      <p:sp>
        <p:nvSpPr>
          <p:cNvPr id="9" name="Espaço Reservado para Número de Slide 8"/>
          <p:cNvSpPr>
            <a:spLocks noGrp="1"/>
          </p:cNvSpPr>
          <p:nvPr>
            <p:ph type="sldNum" sz="quarter" idx="15"/>
          </p:nvPr>
        </p:nvSpPr>
        <p:spPr/>
        <p:txBody>
          <a:bodyPr rtlCol="0"/>
          <a:lstStyle/>
          <a:p>
            <a:fld id="{4B1AC1B2-37D3-4788-8E8C-044261063051}" type="slidenum">
              <a:rPr lang="pt-PT" smtClean="0"/>
              <a:t>‹nº›</a:t>
            </a:fld>
            <a:endParaRPr lang="pt-PT"/>
          </a:p>
        </p:txBody>
      </p:sp>
      <p:sp>
        <p:nvSpPr>
          <p:cNvPr id="10" name="Espaço Reservado para Rodapé 9"/>
          <p:cNvSpPr>
            <a:spLocks noGrp="1"/>
          </p:cNvSpPr>
          <p:nvPr>
            <p:ph type="ftr" sz="quarter" idx="16"/>
          </p:nvPr>
        </p:nvSpPr>
        <p:spPr/>
        <p:txBody>
          <a:bodyPr rtlCol="0"/>
          <a:lstStyle/>
          <a:p>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2286000" y="2895600"/>
            <a:ext cx="6172200" cy="2053590"/>
          </a:xfrm>
        </p:spPr>
        <p:txBody>
          <a:bodyPr/>
          <a:lstStyle>
            <a:lvl1pPr algn="l">
              <a:buNone/>
              <a:defRPr sz="3000" b="1" cap="small" baseline="0"/>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bwMode="auto">
          <a:xfrm rot="5400000">
            <a:off x="7763256" y="1170432"/>
            <a:ext cx="2286000" cy="381000"/>
          </a:xfrm>
        </p:spPr>
        <p:txBody>
          <a:bodyPr/>
          <a:lstStyle/>
          <a:p>
            <a:fld id="{2A61CD22-5A0E-47C5-97D8-E99CB8661EF7}" type="datetimeFigureOut">
              <a:rPr lang="pt-PT" smtClean="0"/>
              <a:t>19-01-2010</a:t>
            </a:fld>
            <a:endParaRPr lang="pt-PT"/>
          </a:p>
        </p:txBody>
      </p:sp>
      <p:sp>
        <p:nvSpPr>
          <p:cNvPr id="5" name="Espaço Reservado para Rodapé 4"/>
          <p:cNvSpPr>
            <a:spLocks noGrp="1"/>
          </p:cNvSpPr>
          <p:nvPr>
            <p:ph type="ftr" sz="quarter" idx="11"/>
          </p:nvPr>
        </p:nvSpPr>
        <p:spPr bwMode="auto">
          <a:xfrm rot="5400000">
            <a:off x="7077456" y="4178808"/>
            <a:ext cx="3657600" cy="384048"/>
          </a:xfrm>
        </p:spPr>
        <p:txBody>
          <a:bodyPr/>
          <a:lstStyle/>
          <a:p>
            <a:endParaRPr lang="pt-PT"/>
          </a:p>
        </p:txBody>
      </p:sp>
      <p:sp>
        <p:nvSpPr>
          <p:cNvPr id="9" name="Retângu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ângu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ector reto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ector reto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ector reto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ector reto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ector reto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ângu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ector reto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ço Reservado para Número de Slide 5"/>
          <p:cNvSpPr>
            <a:spLocks noGrp="1"/>
          </p:cNvSpPr>
          <p:nvPr>
            <p:ph type="sldNum" sz="quarter" idx="12"/>
          </p:nvPr>
        </p:nvSpPr>
        <p:spPr bwMode="auto">
          <a:xfrm>
            <a:off x="1340616" y="4928702"/>
            <a:ext cx="609600" cy="517524"/>
          </a:xfrm>
        </p:spPr>
        <p:txBody>
          <a:bodyPr/>
          <a:lstStyle/>
          <a:p>
            <a:fld id="{4B1AC1B2-37D3-4788-8E8C-044261063051}" type="slidenum">
              <a:rPr lang="pt-PT" smtClean="0"/>
              <a:t>‹nº›</a:t>
            </a:fld>
            <a:endParaRPr lang="pt-P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2A61CD22-5A0E-47C5-97D8-E99CB8661EF7}" type="datetimeFigureOut">
              <a:rPr lang="pt-PT" smtClean="0"/>
              <a:t>19-01-2010</a:t>
            </a:fld>
            <a:endParaRPr lang="pt-PT"/>
          </a:p>
        </p:txBody>
      </p:sp>
      <p:sp>
        <p:nvSpPr>
          <p:cNvPr id="6" name="Espaço Reservado para Rodapé 5"/>
          <p:cNvSpPr>
            <a:spLocks noGrp="1"/>
          </p:cNvSpPr>
          <p:nvPr>
            <p:ph type="ftr" sz="quarter" idx="11"/>
          </p:nvPr>
        </p:nvSpPr>
        <p:spPr/>
        <p:txBody>
          <a:bodyPr/>
          <a:lstStyle/>
          <a:p>
            <a:endParaRPr lang="pt-PT"/>
          </a:p>
        </p:txBody>
      </p:sp>
      <p:sp>
        <p:nvSpPr>
          <p:cNvPr id="7" name="Espaço Reservado para Número de Slide 6"/>
          <p:cNvSpPr>
            <a:spLocks noGrp="1"/>
          </p:cNvSpPr>
          <p:nvPr>
            <p:ph type="sldNum" sz="quarter" idx="12"/>
          </p:nvPr>
        </p:nvSpPr>
        <p:spPr/>
        <p:txBody>
          <a:bodyPr/>
          <a:lstStyle/>
          <a:p>
            <a:fld id="{4B1AC1B2-37D3-4788-8E8C-044261063051}" type="slidenum">
              <a:rPr lang="pt-PT" smtClean="0"/>
              <a:t>‹nº›</a:t>
            </a:fld>
            <a:endParaRPr lang="pt-PT"/>
          </a:p>
        </p:txBody>
      </p:sp>
      <p:sp>
        <p:nvSpPr>
          <p:cNvPr id="9" name="Espaço Reservado para Conteúdo 8"/>
          <p:cNvSpPr>
            <a:spLocks noGrp="1"/>
          </p:cNvSpPr>
          <p:nvPr>
            <p:ph sz="quarter" idx="1"/>
          </p:nvPr>
        </p:nvSpPr>
        <p:spPr>
          <a:xfrm>
            <a:off x="457200" y="1600200"/>
            <a:ext cx="36576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270248" y="1600200"/>
            <a:ext cx="36576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7543800" cy="1143000"/>
          </a:xfrm>
        </p:spPr>
        <p:txBody>
          <a:bodyPr anchor="b"/>
          <a:lstStyle>
            <a:lvl1pPr>
              <a:defRPr/>
            </a:lvl1pPr>
          </a:lstStyle>
          <a:p>
            <a:r>
              <a:rPr kumimoji="0" lang="pt-BR" smtClean="0"/>
              <a:t>Clique para editar o estilo do título mestre</a:t>
            </a:r>
            <a:endParaRPr kumimoji="0" lang="en-US"/>
          </a:p>
        </p:txBody>
      </p:sp>
      <p:sp>
        <p:nvSpPr>
          <p:cNvPr id="7" name="Espaço Reservado para Data 6"/>
          <p:cNvSpPr>
            <a:spLocks noGrp="1"/>
          </p:cNvSpPr>
          <p:nvPr>
            <p:ph type="dt" sz="half" idx="10"/>
          </p:nvPr>
        </p:nvSpPr>
        <p:spPr/>
        <p:txBody>
          <a:bodyPr/>
          <a:lstStyle/>
          <a:p>
            <a:fld id="{2A61CD22-5A0E-47C5-97D8-E99CB8661EF7}" type="datetimeFigureOut">
              <a:rPr lang="pt-PT" smtClean="0"/>
              <a:t>19-01-2010</a:t>
            </a:fld>
            <a:endParaRPr lang="pt-PT"/>
          </a:p>
        </p:txBody>
      </p:sp>
      <p:sp>
        <p:nvSpPr>
          <p:cNvPr id="8" name="Espaço Reservado para Rodapé 7"/>
          <p:cNvSpPr>
            <a:spLocks noGrp="1"/>
          </p:cNvSpPr>
          <p:nvPr>
            <p:ph type="ftr" sz="quarter" idx="11"/>
          </p:nvPr>
        </p:nvSpPr>
        <p:spPr/>
        <p:txBody>
          <a:bodyPr/>
          <a:lstStyle/>
          <a:p>
            <a:endParaRPr lang="pt-PT"/>
          </a:p>
        </p:txBody>
      </p:sp>
      <p:sp>
        <p:nvSpPr>
          <p:cNvPr id="9" name="Espaço Reservado para Número de Slide 8"/>
          <p:cNvSpPr>
            <a:spLocks noGrp="1"/>
          </p:cNvSpPr>
          <p:nvPr>
            <p:ph type="sldNum" sz="quarter" idx="12"/>
          </p:nvPr>
        </p:nvSpPr>
        <p:spPr/>
        <p:txBody>
          <a:bodyPr/>
          <a:lstStyle/>
          <a:p>
            <a:fld id="{4B1AC1B2-37D3-4788-8E8C-044261063051}" type="slidenum">
              <a:rPr lang="pt-PT" smtClean="0"/>
              <a:t>‹nº›</a:t>
            </a:fld>
            <a:endParaRPr lang="pt-PT"/>
          </a:p>
        </p:txBody>
      </p:sp>
      <p:sp>
        <p:nvSpPr>
          <p:cNvPr id="11" name="Espaço Reservado para Conteúdo 10"/>
          <p:cNvSpPr>
            <a:spLocks noGrp="1"/>
          </p:cNvSpPr>
          <p:nvPr>
            <p:ph sz="quarter" idx="2"/>
          </p:nvPr>
        </p:nvSpPr>
        <p:spPr>
          <a:xfrm>
            <a:off x="457200" y="2362200"/>
            <a:ext cx="3657600" cy="38862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371975" y="2362200"/>
            <a:ext cx="3657600" cy="38862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2" name="Espaço Reservado para Tex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4" name="Espaço Reservado para Tex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6" name="Espaço Reservado para Data 5"/>
          <p:cNvSpPr>
            <a:spLocks noGrp="1"/>
          </p:cNvSpPr>
          <p:nvPr>
            <p:ph type="dt" sz="half" idx="10"/>
          </p:nvPr>
        </p:nvSpPr>
        <p:spPr/>
        <p:txBody>
          <a:bodyPr rtlCol="0"/>
          <a:lstStyle/>
          <a:p>
            <a:fld id="{2A61CD22-5A0E-47C5-97D8-E99CB8661EF7}" type="datetimeFigureOut">
              <a:rPr lang="pt-PT" smtClean="0"/>
              <a:t>19-01-2010</a:t>
            </a:fld>
            <a:endParaRPr lang="pt-PT"/>
          </a:p>
        </p:txBody>
      </p:sp>
      <p:sp>
        <p:nvSpPr>
          <p:cNvPr id="7" name="Espaço Reservado para Número de Slide 6"/>
          <p:cNvSpPr>
            <a:spLocks noGrp="1"/>
          </p:cNvSpPr>
          <p:nvPr>
            <p:ph type="sldNum" sz="quarter" idx="11"/>
          </p:nvPr>
        </p:nvSpPr>
        <p:spPr/>
        <p:txBody>
          <a:bodyPr rtlCol="0"/>
          <a:lstStyle/>
          <a:p>
            <a:fld id="{4B1AC1B2-37D3-4788-8E8C-044261063051}" type="slidenum">
              <a:rPr lang="pt-PT" smtClean="0"/>
              <a:t>‹nº›</a:t>
            </a:fld>
            <a:endParaRPr lang="pt-PT"/>
          </a:p>
        </p:txBody>
      </p:sp>
      <p:sp>
        <p:nvSpPr>
          <p:cNvPr id="8" name="Espaço Reservado para Rodapé 7"/>
          <p:cNvSpPr>
            <a:spLocks noGrp="1"/>
          </p:cNvSpPr>
          <p:nvPr>
            <p:ph type="ftr" sz="quarter" idx="12"/>
          </p:nvPr>
        </p:nvSpPr>
        <p:spPr/>
        <p:txBody>
          <a:bodyPr rtlCol="0"/>
          <a:lstStyle/>
          <a:p>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2A61CD22-5A0E-47C5-97D8-E99CB8661EF7}" type="datetimeFigureOut">
              <a:rPr lang="pt-PT" smtClean="0"/>
              <a:t>19-01-2010</a:t>
            </a:fld>
            <a:endParaRPr lang="pt-PT"/>
          </a:p>
        </p:txBody>
      </p:sp>
      <p:sp>
        <p:nvSpPr>
          <p:cNvPr id="3" name="Espaço Reservado para Rodapé 2"/>
          <p:cNvSpPr>
            <a:spLocks noGrp="1"/>
          </p:cNvSpPr>
          <p:nvPr>
            <p:ph type="ftr" sz="quarter" idx="11"/>
          </p:nvPr>
        </p:nvSpPr>
        <p:spPr/>
        <p:txBody>
          <a:bodyPr/>
          <a:lstStyle/>
          <a:p>
            <a:endParaRPr lang="pt-PT"/>
          </a:p>
        </p:txBody>
      </p:sp>
      <p:sp>
        <p:nvSpPr>
          <p:cNvPr id="4" name="Espaço Reservado para Número de Slide 3"/>
          <p:cNvSpPr>
            <a:spLocks noGrp="1"/>
          </p:cNvSpPr>
          <p:nvPr>
            <p:ph type="sldNum" sz="quarter" idx="12"/>
          </p:nvPr>
        </p:nvSpPr>
        <p:spPr/>
        <p:txBody>
          <a:bodyPr/>
          <a:lstStyle/>
          <a:p>
            <a:fld id="{4B1AC1B2-37D3-4788-8E8C-044261063051}" type="slidenum">
              <a:rPr lang="pt-PT" smtClean="0"/>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1">
        <a:schemeClr val="bg1"/>
      </p:bgRef>
    </p:bg>
    <p:spTree>
      <p:nvGrpSpPr>
        <p:cNvPr id="1" name=""/>
        <p:cNvGrpSpPr/>
        <p:nvPr/>
      </p:nvGrpSpPr>
      <p:grpSpPr>
        <a:xfrm>
          <a:off x="0" y="0"/>
          <a:ext cx="0" cy="0"/>
          <a:chOff x="0" y="0"/>
          <a:chExt cx="0" cy="0"/>
        </a:xfrm>
      </p:grpSpPr>
      <p:sp>
        <p:nvSpPr>
          <p:cNvPr id="10" name="Conector reto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ítu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8" name="Conector reto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ector reto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ector reto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ângu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ector reto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ço Reservado para Conteúdo 17"/>
          <p:cNvSpPr>
            <a:spLocks noGrp="1"/>
          </p:cNvSpPr>
          <p:nvPr>
            <p:ph sz="quarter" idx="1"/>
          </p:nvPr>
        </p:nvSpPr>
        <p:spPr>
          <a:xfrm>
            <a:off x="304800" y="274320"/>
            <a:ext cx="5638800" cy="6327648"/>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21" name="Espaço Reservado para Data 20"/>
          <p:cNvSpPr>
            <a:spLocks noGrp="1"/>
          </p:cNvSpPr>
          <p:nvPr>
            <p:ph type="dt" sz="half" idx="14"/>
          </p:nvPr>
        </p:nvSpPr>
        <p:spPr/>
        <p:txBody>
          <a:bodyPr rtlCol="0"/>
          <a:lstStyle/>
          <a:p>
            <a:fld id="{2A61CD22-5A0E-47C5-97D8-E99CB8661EF7}" type="datetimeFigureOut">
              <a:rPr lang="pt-PT" smtClean="0"/>
              <a:t>19-01-2010</a:t>
            </a:fld>
            <a:endParaRPr lang="pt-PT"/>
          </a:p>
        </p:txBody>
      </p:sp>
      <p:sp>
        <p:nvSpPr>
          <p:cNvPr id="22" name="Espaço Reservado para Número de Slide 21"/>
          <p:cNvSpPr>
            <a:spLocks noGrp="1"/>
          </p:cNvSpPr>
          <p:nvPr>
            <p:ph type="sldNum" sz="quarter" idx="15"/>
          </p:nvPr>
        </p:nvSpPr>
        <p:spPr/>
        <p:txBody>
          <a:bodyPr rtlCol="0"/>
          <a:lstStyle/>
          <a:p>
            <a:fld id="{4B1AC1B2-37D3-4788-8E8C-044261063051}" type="slidenum">
              <a:rPr lang="pt-PT" smtClean="0"/>
              <a:t>‹nº›</a:t>
            </a:fld>
            <a:endParaRPr lang="pt-PT"/>
          </a:p>
        </p:txBody>
      </p:sp>
      <p:sp>
        <p:nvSpPr>
          <p:cNvPr id="23" name="Espaço Reservado para Rodapé 22"/>
          <p:cNvSpPr>
            <a:spLocks noGrp="1"/>
          </p:cNvSpPr>
          <p:nvPr>
            <p:ph type="ftr" sz="quarter" idx="16"/>
          </p:nvPr>
        </p:nvSpPr>
        <p:spPr/>
        <p:txBody>
          <a:bodyPr rtlCol="0"/>
          <a:lstStyle/>
          <a:p>
            <a:endParaRPr lang="pt-P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9" name="Conector reto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ítulo 1"/>
          <p:cNvSpPr>
            <a:spLocks noGrp="1"/>
          </p:cNvSpPr>
          <p:nvPr>
            <p:ph type="title"/>
          </p:nvPr>
        </p:nvSpPr>
        <p:spPr>
          <a:xfrm rot="5400000">
            <a:off x="3350133" y="3200400"/>
            <a:ext cx="6309360" cy="457200"/>
          </a:xfrm>
        </p:spPr>
        <p:txBody>
          <a:bodyPr anchor="b"/>
          <a:lstStyle>
            <a:lvl1pPr algn="l">
              <a:buNone/>
              <a:defRPr sz="2000" b="1"/>
            </a:lvl1pPr>
          </a:lstStyle>
          <a:p>
            <a:r>
              <a:rPr kumimoji="0" lang="pt-BR" smtClean="0"/>
              <a:t>Clique para editar o estilo do título mestre</a:t>
            </a:r>
            <a:endParaRPr kumimoji="0" lang="en-US"/>
          </a:p>
        </p:txBody>
      </p:sp>
      <p:sp>
        <p:nvSpPr>
          <p:cNvPr id="3" name="Espaço Reservado para Imagem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pt-BR" smtClean="0"/>
              <a:t>Clique no ícone para adicionar uma imagem</a:t>
            </a:r>
            <a:endParaRPr kumimoji="0" lang="en-US" dirty="0"/>
          </a:p>
        </p:txBody>
      </p:sp>
      <p:sp>
        <p:nvSpPr>
          <p:cNvPr id="4" name="Espaço Reservado para Tex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pt-BR" smtClean="0"/>
              <a:t>Clique para editar os estilos do texto mestre</a:t>
            </a:r>
          </a:p>
        </p:txBody>
      </p:sp>
      <p:sp>
        <p:nvSpPr>
          <p:cNvPr id="10" name="Conector reto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ângu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ector reto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ector reto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ector reto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ço Reservado para Data 16"/>
          <p:cNvSpPr>
            <a:spLocks noGrp="1"/>
          </p:cNvSpPr>
          <p:nvPr>
            <p:ph type="dt" sz="half" idx="10"/>
          </p:nvPr>
        </p:nvSpPr>
        <p:spPr/>
        <p:txBody>
          <a:bodyPr rtlCol="0"/>
          <a:lstStyle/>
          <a:p>
            <a:fld id="{2A61CD22-5A0E-47C5-97D8-E99CB8661EF7}" type="datetimeFigureOut">
              <a:rPr lang="pt-PT" smtClean="0"/>
              <a:t>19-01-2010</a:t>
            </a:fld>
            <a:endParaRPr lang="pt-PT"/>
          </a:p>
        </p:txBody>
      </p:sp>
      <p:sp>
        <p:nvSpPr>
          <p:cNvPr id="18" name="Espaço Reservado para Número de Slide 17"/>
          <p:cNvSpPr>
            <a:spLocks noGrp="1"/>
          </p:cNvSpPr>
          <p:nvPr>
            <p:ph type="sldNum" sz="quarter" idx="11"/>
          </p:nvPr>
        </p:nvSpPr>
        <p:spPr/>
        <p:txBody>
          <a:bodyPr rtlCol="0"/>
          <a:lstStyle/>
          <a:p>
            <a:fld id="{4B1AC1B2-37D3-4788-8E8C-044261063051}" type="slidenum">
              <a:rPr lang="pt-PT" smtClean="0"/>
              <a:t>‹nº›</a:t>
            </a:fld>
            <a:endParaRPr lang="pt-PT"/>
          </a:p>
        </p:txBody>
      </p:sp>
      <p:sp>
        <p:nvSpPr>
          <p:cNvPr id="21" name="Espaço Reservado para Rodapé 20"/>
          <p:cNvSpPr>
            <a:spLocks noGrp="1"/>
          </p:cNvSpPr>
          <p:nvPr>
            <p:ph type="ftr" sz="quarter" idx="12"/>
          </p:nvPr>
        </p:nvSpPr>
        <p:spPr/>
        <p:txBody>
          <a:bodyPr rtlCol="0"/>
          <a:lstStyle/>
          <a:p>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ector reto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ço Reservado para Título 21"/>
          <p:cNvSpPr>
            <a:spLocks noGrp="1"/>
          </p:cNvSpPr>
          <p:nvPr>
            <p:ph type="title"/>
          </p:nvPr>
        </p:nvSpPr>
        <p:spPr>
          <a:xfrm>
            <a:off x="457200" y="274638"/>
            <a:ext cx="7467600" cy="1143000"/>
          </a:xfrm>
          <a:prstGeom prst="rect">
            <a:avLst/>
          </a:prstGeom>
        </p:spPr>
        <p:txBody>
          <a:bodyPr vert="horz" anchor="b">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A61CD22-5A0E-47C5-97D8-E99CB8661EF7}" type="datetimeFigureOut">
              <a:rPr lang="pt-PT" smtClean="0"/>
              <a:t>19-01-2010</a:t>
            </a:fld>
            <a:endParaRPr lang="pt-PT"/>
          </a:p>
        </p:txBody>
      </p:sp>
      <p:sp>
        <p:nvSpPr>
          <p:cNvPr id="3" name="Espaço Reservado para Rodapé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pt-PT"/>
          </a:p>
        </p:txBody>
      </p:sp>
      <p:sp>
        <p:nvSpPr>
          <p:cNvPr id="7" name="Conector reto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ector reto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ângu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ector reto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ço Reservado para Número de Slid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B1AC1B2-37D3-4788-8E8C-044261063051}" type="slidenum">
              <a:rPr lang="pt-PT" smtClean="0"/>
              <a:t>‹nº›</a:t>
            </a:fld>
            <a:endParaRPr lang="pt-P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1643042" y="3143248"/>
            <a:ext cx="7234674" cy="1200329"/>
          </a:xfrm>
          <a:prstGeom prst="rect">
            <a:avLst/>
          </a:prstGeom>
          <a:noFill/>
          <a:effectLst>
            <a:glow rad="228600">
              <a:schemeClr val="accent1">
                <a:satMod val="175000"/>
                <a:alpha val="40000"/>
              </a:schemeClr>
            </a:glow>
          </a:effectLst>
        </p:spPr>
        <p:txBody>
          <a:bodyPr wrap="none" lIns="91440" tIns="45720" rIns="91440" bIns="45720">
            <a:spAutoFit/>
          </a:bodyPr>
          <a:lstStyle/>
          <a:p>
            <a:pPr algn="ctr"/>
            <a:r>
              <a:rPr lang="pt-BR" sz="72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228600">
                    <a:schemeClr val="accent1">
                      <a:satMod val="175000"/>
                      <a:alpha val="40000"/>
                    </a:schemeClr>
                  </a:glow>
                  <a:outerShdw blurRad="55000" dist="50800" dir="5400000" algn="tl">
                    <a:srgbClr val="000000">
                      <a:alpha val="33000"/>
                    </a:srgbClr>
                  </a:outerShdw>
                </a:effectLst>
              </a:rPr>
              <a:t>Hereditariedade</a:t>
            </a:r>
            <a:endParaRPr lang="pt-BR" sz="72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228600">
                  <a:schemeClr val="accent1">
                    <a:satMod val="175000"/>
                    <a:alpha val="40000"/>
                  </a:schemeClr>
                </a:glow>
                <a:outerShdw blurRad="55000" dist="50800" dir="5400000" algn="tl">
                  <a:srgbClr val="000000">
                    <a:alpha val="33000"/>
                  </a:srgbClr>
                </a:out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1357290" y="214290"/>
            <a:ext cx="28575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4071934" y="857232"/>
            <a:ext cx="4846445" cy="3143272"/>
          </a:xfrm>
          <a:prstGeom prst="rect">
            <a:avLst/>
          </a:prstGeom>
          <a:noFill/>
          <a:ln w="9525">
            <a:noFill/>
            <a:miter lim="800000"/>
            <a:headEnd/>
            <a:tailEnd/>
          </a:ln>
        </p:spPr>
      </p:pic>
      <p:sp>
        <p:nvSpPr>
          <p:cNvPr id="4" name="CaixaDeTexto 3"/>
          <p:cNvSpPr txBox="1"/>
          <p:nvPr/>
        </p:nvSpPr>
        <p:spPr>
          <a:xfrm>
            <a:off x="357158" y="285728"/>
            <a:ext cx="4429156" cy="6247864"/>
          </a:xfrm>
          <a:prstGeom prst="rect">
            <a:avLst/>
          </a:prstGeom>
          <a:noFill/>
        </p:spPr>
        <p:txBody>
          <a:bodyPr wrap="square" rtlCol="0">
            <a:spAutoFit/>
          </a:bodyPr>
          <a:lstStyle/>
          <a:p>
            <a:r>
              <a:rPr lang="pt-PT" sz="2000" dirty="0" smtClean="0">
                <a:latin typeface="Candara" pitchFamily="34" charset="0"/>
              </a:rPr>
              <a:t>	A técnica de clonagem de animais inspirou a clonagem terapêutica. Até ao momento, a </a:t>
            </a:r>
            <a:r>
              <a:rPr lang="pt-PT" sz="2000" b="1" dirty="0" smtClean="0">
                <a:latin typeface="Candara" pitchFamily="34" charset="0"/>
              </a:rPr>
              <a:t>clonagem</a:t>
            </a:r>
            <a:r>
              <a:rPr lang="pt-PT" sz="2000" dirty="0" smtClean="0">
                <a:latin typeface="Candara" pitchFamily="34" charset="0"/>
              </a:rPr>
              <a:t> </a:t>
            </a:r>
            <a:r>
              <a:rPr lang="pt-PT" sz="2000" b="1" dirty="0" smtClean="0">
                <a:latin typeface="Candara" pitchFamily="34" charset="0"/>
              </a:rPr>
              <a:t>terapêutica</a:t>
            </a:r>
            <a:r>
              <a:rPr lang="pt-PT" sz="2000" dirty="0" smtClean="0">
                <a:latin typeface="Candara" pitchFamily="34" charset="0"/>
              </a:rPr>
              <a:t> utiliza células que possuem a capacidade de se multiplicarem indefinidamente e podem originar diferentes tecidos, denominadas células estaminais. Existem células estaminais, que se obtêm a partir de embriões, que conseguem formar todo o tipo de tecidos do corpo humano. Podem ser usadas no tratamento de uma infinidade de doenças que um indivíduo posso desenvolver, ao longo da sua vida.</a:t>
            </a:r>
          </a:p>
          <a:p>
            <a:r>
              <a:rPr lang="pt-PT" sz="2000" dirty="0">
                <a:latin typeface="Candara" pitchFamily="34" charset="0"/>
              </a:rPr>
              <a:t>	</a:t>
            </a:r>
            <a:r>
              <a:rPr lang="pt-PT" sz="2000" dirty="0" smtClean="0">
                <a:latin typeface="Candara" pitchFamily="34" charset="0"/>
              </a:rPr>
              <a:t>A utilização de embriões humanos para a extracção de células estaminais é muito controversa.</a:t>
            </a:r>
          </a:p>
          <a:p>
            <a:endParaRPr lang="pt-PT" sz="2000" dirty="0">
              <a:latin typeface="Candara"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a:stretch>
            <a:fillRect/>
          </a:stretch>
        </p:blipFill>
        <p:spPr bwMode="auto">
          <a:xfrm>
            <a:off x="5857884" y="3643314"/>
            <a:ext cx="2547948" cy="2061522"/>
          </a:xfrm>
          <a:prstGeom prst="rect">
            <a:avLst/>
          </a:prstGeom>
          <a:noFill/>
          <a:ln w="9525">
            <a:noFill/>
            <a:miter lim="800000"/>
            <a:headEnd/>
            <a:tailEnd/>
          </a:ln>
        </p:spPr>
      </p:pic>
      <p:pic>
        <p:nvPicPr>
          <p:cNvPr id="10242" name="Picture 2"/>
          <p:cNvPicPr>
            <a:picLocks noChangeAspect="1" noChangeArrowheads="1"/>
          </p:cNvPicPr>
          <p:nvPr/>
        </p:nvPicPr>
        <p:blipFill>
          <a:blip r:embed="rId3" cstate="print"/>
          <a:srcRect/>
          <a:stretch>
            <a:fillRect/>
          </a:stretch>
        </p:blipFill>
        <p:spPr bwMode="auto">
          <a:xfrm>
            <a:off x="5929322" y="0"/>
            <a:ext cx="2895600" cy="2209800"/>
          </a:xfrm>
          <a:prstGeom prst="rect">
            <a:avLst/>
          </a:prstGeom>
          <a:noFill/>
          <a:ln w="9525">
            <a:noFill/>
            <a:miter lim="800000"/>
            <a:headEnd/>
            <a:tailEnd/>
          </a:ln>
        </p:spPr>
      </p:pic>
      <p:sp>
        <p:nvSpPr>
          <p:cNvPr id="4" name="CaixaDeTexto 3"/>
          <p:cNvSpPr txBox="1"/>
          <p:nvPr/>
        </p:nvSpPr>
        <p:spPr>
          <a:xfrm>
            <a:off x="357158" y="285728"/>
            <a:ext cx="5786478" cy="6247864"/>
          </a:xfrm>
          <a:prstGeom prst="rect">
            <a:avLst/>
          </a:prstGeom>
          <a:noFill/>
        </p:spPr>
        <p:txBody>
          <a:bodyPr wrap="square" rtlCol="0">
            <a:spAutoFit/>
          </a:bodyPr>
          <a:lstStyle/>
          <a:p>
            <a:r>
              <a:rPr lang="pt-PT" sz="2400" dirty="0" smtClean="0">
                <a:solidFill>
                  <a:srgbClr val="0070C0"/>
                </a:solidFill>
                <a:latin typeface="Candara" pitchFamily="34" charset="0"/>
              </a:rPr>
              <a:t>Produção de medicamentos</a:t>
            </a:r>
          </a:p>
          <a:p>
            <a:endParaRPr lang="pt-PT" sz="2400" dirty="0">
              <a:solidFill>
                <a:srgbClr val="0070C0"/>
              </a:solidFill>
              <a:latin typeface="Candara" pitchFamily="34" charset="0"/>
            </a:endParaRPr>
          </a:p>
          <a:p>
            <a:r>
              <a:rPr lang="pt-PT" sz="2000" dirty="0" smtClean="0">
                <a:latin typeface="Candara" pitchFamily="34" charset="0"/>
              </a:rPr>
              <a:t>	A </a:t>
            </a:r>
            <a:r>
              <a:rPr lang="pt-PT" sz="2000" b="1" dirty="0" smtClean="0">
                <a:latin typeface="Candara" pitchFamily="34" charset="0"/>
              </a:rPr>
              <a:t>biotecnologia molecular </a:t>
            </a:r>
            <a:r>
              <a:rPr lang="pt-PT" sz="2000" dirty="0" smtClean="0">
                <a:latin typeface="Candara" pitchFamily="34" charset="0"/>
              </a:rPr>
              <a:t>permitiu a produção de medicamentos de baixo custo e uma produção em grande escala, minimizando o risco de alergias e de infecções para a a população.</a:t>
            </a:r>
          </a:p>
          <a:p>
            <a:endParaRPr lang="pt-PT" sz="2000" dirty="0">
              <a:latin typeface="Candara" pitchFamily="34" charset="0"/>
            </a:endParaRPr>
          </a:p>
          <a:p>
            <a:endParaRPr lang="pt-PT" sz="2000" dirty="0" smtClean="0">
              <a:latin typeface="Candara" pitchFamily="34" charset="0"/>
            </a:endParaRPr>
          </a:p>
          <a:p>
            <a:endParaRPr lang="pt-PT" sz="2000" dirty="0">
              <a:latin typeface="Candara" pitchFamily="34" charset="0"/>
            </a:endParaRPr>
          </a:p>
          <a:p>
            <a:endParaRPr lang="pt-PT" sz="2000" dirty="0" smtClean="0">
              <a:latin typeface="Candara" pitchFamily="34" charset="0"/>
            </a:endParaRPr>
          </a:p>
          <a:p>
            <a:r>
              <a:rPr lang="pt-PT" sz="2400" dirty="0" smtClean="0">
                <a:solidFill>
                  <a:srgbClr val="0070C0"/>
                </a:solidFill>
                <a:latin typeface="Candara" pitchFamily="34" charset="0"/>
              </a:rPr>
              <a:t>Planeamento familiar</a:t>
            </a:r>
          </a:p>
          <a:p>
            <a:endParaRPr lang="pt-PT" sz="2400" dirty="0">
              <a:solidFill>
                <a:srgbClr val="0070C0"/>
              </a:solidFill>
              <a:latin typeface="Candara" pitchFamily="34" charset="0"/>
            </a:endParaRPr>
          </a:p>
          <a:p>
            <a:r>
              <a:rPr lang="pt-PT" sz="2400" dirty="0" smtClean="0">
                <a:latin typeface="Candara" pitchFamily="34" charset="0"/>
              </a:rPr>
              <a:t>	</a:t>
            </a:r>
            <a:r>
              <a:rPr lang="pt-PT" sz="2000" dirty="0" smtClean="0">
                <a:latin typeface="Candara" pitchFamily="34" charset="0"/>
              </a:rPr>
              <a:t>As técnicas desenvolvidas na área da </a:t>
            </a:r>
            <a:r>
              <a:rPr lang="pt-PT" sz="2000" b="1" dirty="0" smtClean="0">
                <a:latin typeface="Candara" pitchFamily="34" charset="0"/>
              </a:rPr>
              <a:t>reprodução medicamente assistida </a:t>
            </a:r>
            <a:r>
              <a:rPr lang="pt-PT" sz="2000" dirty="0" smtClean="0">
                <a:latin typeface="Candara" pitchFamily="34" charset="0"/>
              </a:rPr>
              <a:t>têm sido utilizadas para solucionar muitos casos de infertilidade conjugal e, quando associadas ao </a:t>
            </a:r>
            <a:r>
              <a:rPr lang="pt-PT" sz="2000" b="1" dirty="0" smtClean="0">
                <a:latin typeface="Candara" pitchFamily="34" charset="0"/>
              </a:rPr>
              <a:t>diagnóstico genético pré-implantatório </a:t>
            </a:r>
            <a:r>
              <a:rPr lang="pt-PT" sz="2000" dirty="0" smtClean="0">
                <a:latin typeface="Candara" pitchFamily="34" charset="0"/>
              </a:rPr>
              <a:t>(DGPI), evitam o nascimento de crianças com doenças graves.</a:t>
            </a:r>
            <a:endParaRPr lang="pt-PT" sz="2000" dirty="0">
              <a:latin typeface="Candara"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cstate="print"/>
          <a:srcRect/>
          <a:stretch>
            <a:fillRect/>
          </a:stretch>
        </p:blipFill>
        <p:spPr bwMode="auto">
          <a:xfrm>
            <a:off x="2143108" y="3500438"/>
            <a:ext cx="5396486" cy="3086115"/>
          </a:xfrm>
          <a:prstGeom prst="rect">
            <a:avLst/>
          </a:prstGeom>
          <a:noFill/>
          <a:ln w="9525">
            <a:noFill/>
            <a:miter lim="800000"/>
            <a:headEnd/>
            <a:tailEnd/>
          </a:ln>
        </p:spPr>
      </p:pic>
      <p:sp>
        <p:nvSpPr>
          <p:cNvPr id="4" name="CaixaDeTexto 3"/>
          <p:cNvSpPr txBox="1"/>
          <p:nvPr/>
        </p:nvSpPr>
        <p:spPr>
          <a:xfrm>
            <a:off x="642910" y="642918"/>
            <a:ext cx="6572296" cy="2739211"/>
          </a:xfrm>
          <a:prstGeom prst="rect">
            <a:avLst/>
          </a:prstGeom>
          <a:noFill/>
        </p:spPr>
        <p:txBody>
          <a:bodyPr wrap="square" rtlCol="0">
            <a:spAutoFit/>
          </a:bodyPr>
          <a:lstStyle/>
          <a:p>
            <a:r>
              <a:rPr lang="pt-PT" sz="2400" dirty="0" smtClean="0">
                <a:solidFill>
                  <a:srgbClr val="0070C0"/>
                </a:solidFill>
                <a:latin typeface="Candara" pitchFamily="34" charset="0"/>
              </a:rPr>
              <a:t>Terapia genética</a:t>
            </a:r>
          </a:p>
          <a:p>
            <a:endParaRPr lang="pt-PT" sz="2400" dirty="0">
              <a:solidFill>
                <a:srgbClr val="0070C0"/>
              </a:solidFill>
              <a:latin typeface="Candara" pitchFamily="34" charset="0"/>
            </a:endParaRPr>
          </a:p>
          <a:p>
            <a:r>
              <a:rPr lang="pt-PT" sz="2400" dirty="0" smtClean="0">
                <a:solidFill>
                  <a:srgbClr val="0070C0"/>
                </a:solidFill>
                <a:latin typeface="Candara" pitchFamily="34" charset="0"/>
              </a:rPr>
              <a:t>	</a:t>
            </a:r>
            <a:r>
              <a:rPr lang="pt-PT" sz="2000" dirty="0" smtClean="0">
                <a:latin typeface="Candara" pitchFamily="34" charset="0"/>
              </a:rPr>
              <a:t>A terapia genética é uma técnica cujo objectivo é inserir genes directamente no núcleo das células do tecido afectado, para tratar ou prevenir doenças, em vez de se utilizarem medicamentos ou cirurgias. Através da terapia genética será possível tratar doenças hereditárias, certos tipos de cancro e injecções virais.</a:t>
            </a:r>
            <a:endParaRPr lang="pt-PT" sz="2400" dirty="0">
              <a:latin typeface="Candar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571472" y="1214422"/>
            <a:ext cx="7286676" cy="4154984"/>
          </a:xfrm>
          <a:prstGeom prst="rect">
            <a:avLst/>
          </a:prstGeom>
          <a:noFill/>
        </p:spPr>
        <p:txBody>
          <a:bodyPr wrap="square" rtlCol="0">
            <a:spAutoFit/>
          </a:bodyPr>
          <a:lstStyle/>
          <a:p>
            <a:r>
              <a:rPr lang="pt-PT" sz="2400" dirty="0" smtClean="0">
                <a:latin typeface="Candara" pitchFamily="34" charset="0"/>
              </a:rPr>
              <a:t>	Os seres vivos recebem um </a:t>
            </a:r>
            <a:r>
              <a:rPr lang="pt-PT" sz="2400" b="1" dirty="0" smtClean="0">
                <a:latin typeface="Candara" pitchFamily="34" charset="0"/>
              </a:rPr>
              <a:t>conjunto</a:t>
            </a:r>
            <a:r>
              <a:rPr lang="pt-PT" sz="2400" dirty="0" smtClean="0">
                <a:latin typeface="Candara" pitchFamily="34" charset="0"/>
              </a:rPr>
              <a:t> de </a:t>
            </a:r>
            <a:r>
              <a:rPr lang="pt-PT" sz="2400" b="1" dirty="0" smtClean="0">
                <a:latin typeface="Candara" pitchFamily="34" charset="0"/>
              </a:rPr>
              <a:t>informações</a:t>
            </a:r>
            <a:r>
              <a:rPr lang="pt-PT" sz="2400" dirty="0" smtClean="0">
                <a:latin typeface="Candara" pitchFamily="34" charset="0"/>
              </a:rPr>
              <a:t> contidas na célula primordial, isto é, no </a:t>
            </a:r>
            <a:r>
              <a:rPr lang="pt-PT" sz="2400" b="1" dirty="0" smtClean="0">
                <a:latin typeface="Candara" pitchFamily="34" charset="0"/>
              </a:rPr>
              <a:t>zigoto. </a:t>
            </a:r>
            <a:r>
              <a:rPr lang="pt-PT" sz="2400" dirty="0" smtClean="0">
                <a:latin typeface="Candara" pitchFamily="34" charset="0"/>
              </a:rPr>
              <a:t>É assim que os seres vivos </a:t>
            </a:r>
            <a:r>
              <a:rPr lang="pt-PT" sz="2400" b="1" dirty="0" smtClean="0">
                <a:latin typeface="Candara" pitchFamily="34" charset="0"/>
              </a:rPr>
              <a:t>herdam</a:t>
            </a:r>
            <a:r>
              <a:rPr lang="pt-PT" sz="2400" dirty="0" smtClean="0">
                <a:latin typeface="Candara" pitchFamily="34" charset="0"/>
              </a:rPr>
              <a:t> dos progenitores as </a:t>
            </a:r>
            <a:r>
              <a:rPr lang="pt-PT" sz="2400" b="1" dirty="0" smtClean="0">
                <a:latin typeface="Candara" pitchFamily="34" charset="0"/>
              </a:rPr>
              <a:t>características</a:t>
            </a:r>
            <a:r>
              <a:rPr lang="pt-PT" sz="2400" dirty="0" smtClean="0">
                <a:latin typeface="Candara" pitchFamily="34" charset="0"/>
              </a:rPr>
              <a:t> que os definem.</a:t>
            </a:r>
          </a:p>
          <a:p>
            <a:r>
              <a:rPr lang="pt-PT" sz="2400" dirty="0">
                <a:latin typeface="Candara" pitchFamily="34" charset="0"/>
              </a:rPr>
              <a:t>	</a:t>
            </a:r>
            <a:r>
              <a:rPr lang="pt-PT" sz="2400" dirty="0" smtClean="0">
                <a:latin typeface="Candara" pitchFamily="34" charset="0"/>
              </a:rPr>
              <a:t> A </a:t>
            </a:r>
            <a:r>
              <a:rPr lang="pt-PT" sz="2400" b="1" dirty="0" smtClean="0">
                <a:latin typeface="Candara" pitchFamily="34" charset="0"/>
              </a:rPr>
              <a:t>Hereditariedade </a:t>
            </a:r>
            <a:r>
              <a:rPr lang="pt-PT" sz="2400" dirty="0" smtClean="0">
                <a:latin typeface="Candara" pitchFamily="34" charset="0"/>
              </a:rPr>
              <a:t>corresponde ao conjunto de processos biológicos que asseguram que cada ser vivo receba e transmita informações, através da reprodução.</a:t>
            </a:r>
          </a:p>
          <a:p>
            <a:r>
              <a:rPr lang="pt-PT" sz="2400" dirty="0" smtClean="0">
                <a:latin typeface="Candara" pitchFamily="34" charset="0"/>
              </a:rPr>
              <a:t>	As informações genéticas determinam as características de um indivíduo e até a espécie à qual pertence.</a:t>
            </a:r>
            <a:endParaRPr lang="pt-PT" sz="2400" dirty="0">
              <a:latin typeface="Candar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067273" y="2071678"/>
            <a:ext cx="3076727" cy="4538671"/>
          </a:xfrm>
          <a:prstGeom prst="rect">
            <a:avLst/>
          </a:prstGeom>
          <a:noFill/>
          <a:ln w="9525">
            <a:noFill/>
            <a:miter lim="800000"/>
            <a:headEnd/>
            <a:tailEnd/>
          </a:ln>
        </p:spPr>
      </p:pic>
      <p:sp>
        <p:nvSpPr>
          <p:cNvPr id="4" name="Retângulo 3"/>
          <p:cNvSpPr/>
          <p:nvPr/>
        </p:nvSpPr>
        <p:spPr>
          <a:xfrm>
            <a:off x="33663" y="214290"/>
            <a:ext cx="8909811" cy="1569660"/>
          </a:xfrm>
          <a:prstGeom prst="rect">
            <a:avLst/>
          </a:prstGeom>
          <a:noFill/>
        </p:spPr>
        <p:txBody>
          <a:bodyPr wrap="none" lIns="91440" tIns="45720" rIns="91440" bIns="45720">
            <a:spAutoFit/>
          </a:bodyPr>
          <a:lstStyle/>
          <a:p>
            <a:pPr algn="ctr"/>
            <a:r>
              <a:rPr lang="pt-BR" sz="48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ADN</a:t>
            </a:r>
          </a:p>
          <a:p>
            <a:pPr algn="ctr"/>
            <a:r>
              <a:rPr lang="pt-BR" sz="48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(ácido desoxirribonucleico</a:t>
            </a:r>
            <a:endParaRPr lang="pt-BR" sz="48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5" name="CaixaDeTexto 4"/>
          <p:cNvSpPr txBox="1"/>
          <p:nvPr/>
        </p:nvSpPr>
        <p:spPr>
          <a:xfrm>
            <a:off x="285720" y="2500306"/>
            <a:ext cx="7715304" cy="1938992"/>
          </a:xfrm>
          <a:prstGeom prst="rect">
            <a:avLst/>
          </a:prstGeom>
          <a:noFill/>
        </p:spPr>
        <p:txBody>
          <a:bodyPr wrap="square" rtlCol="0">
            <a:spAutoFit/>
          </a:bodyPr>
          <a:lstStyle/>
          <a:p>
            <a:r>
              <a:rPr lang="pt-PT" sz="2000" dirty="0" smtClean="0">
                <a:latin typeface="Candara" pitchFamily="34" charset="0"/>
              </a:rPr>
              <a:t>	</a:t>
            </a:r>
            <a:r>
              <a:rPr lang="pt-PT" sz="2400" dirty="0" smtClean="0">
                <a:latin typeface="Candara" pitchFamily="34" charset="0"/>
              </a:rPr>
              <a:t>O ADN é formado por duas cadeias de sequências de nucleótidos, enroladas em dupla hélice. </a:t>
            </a:r>
            <a:r>
              <a:rPr lang="pt-PT" sz="2400" b="1" dirty="0" smtClean="0">
                <a:latin typeface="Candara" pitchFamily="34" charset="0"/>
              </a:rPr>
              <a:t>O nucleótido </a:t>
            </a:r>
            <a:r>
              <a:rPr lang="pt-PT" sz="2400" dirty="0" smtClean="0">
                <a:latin typeface="Candara" pitchFamily="34" charset="0"/>
              </a:rPr>
              <a:t>é formado por uma molécula de </a:t>
            </a:r>
            <a:r>
              <a:rPr lang="pt-PT" sz="2400" b="1" dirty="0" smtClean="0">
                <a:latin typeface="Candara" pitchFamily="34" charset="0"/>
              </a:rPr>
              <a:t>açúcar (a desoxirribose), </a:t>
            </a:r>
            <a:r>
              <a:rPr lang="pt-PT" sz="2400" dirty="0" smtClean="0">
                <a:latin typeface="Candara" pitchFamily="34" charset="0"/>
              </a:rPr>
              <a:t>um </a:t>
            </a:r>
            <a:r>
              <a:rPr lang="pt-PT" sz="2400" b="1" dirty="0" smtClean="0">
                <a:latin typeface="Candara" pitchFamily="34" charset="0"/>
              </a:rPr>
              <a:t>grupo fosfato </a:t>
            </a:r>
            <a:r>
              <a:rPr lang="pt-PT" sz="2400" dirty="0" smtClean="0">
                <a:latin typeface="Candara" pitchFamily="34" charset="0"/>
              </a:rPr>
              <a:t>e por </a:t>
            </a:r>
            <a:r>
              <a:rPr lang="pt-PT" sz="2400" b="1" dirty="0" smtClean="0">
                <a:latin typeface="Candara" pitchFamily="34" charset="0"/>
              </a:rPr>
              <a:t>bases azotadas : timina (T), adenina (A), citosina(C) e guanina (G).</a:t>
            </a:r>
            <a:endParaRPr lang="pt-PT" sz="2000" b="1" dirty="0">
              <a:latin typeface="Candar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857752" y="214290"/>
            <a:ext cx="3810000" cy="3048000"/>
          </a:xfrm>
          <a:prstGeom prst="rect">
            <a:avLst/>
          </a:prstGeom>
          <a:noFill/>
          <a:ln w="9525">
            <a:noFill/>
            <a:miter lim="800000"/>
            <a:headEnd/>
            <a:tailEnd/>
          </a:ln>
        </p:spPr>
      </p:pic>
      <p:sp>
        <p:nvSpPr>
          <p:cNvPr id="4" name="Retângulo 3"/>
          <p:cNvSpPr/>
          <p:nvPr/>
        </p:nvSpPr>
        <p:spPr>
          <a:xfrm>
            <a:off x="857224" y="357166"/>
            <a:ext cx="2648482" cy="1200329"/>
          </a:xfrm>
          <a:prstGeom prst="rect">
            <a:avLst/>
          </a:prstGeom>
          <a:noFill/>
        </p:spPr>
        <p:txBody>
          <a:bodyPr wrap="none" lIns="91440" tIns="45720" rIns="91440" bIns="45720">
            <a:spAutoFit/>
          </a:bodyPr>
          <a:lstStyle/>
          <a:p>
            <a:pPr algn="ctr"/>
            <a:r>
              <a:rPr lang="pt-BR" sz="72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Gene</a:t>
            </a:r>
            <a:endParaRPr lang="pt-BR" sz="72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6" name="CaixaDeTexto 5"/>
          <p:cNvSpPr txBox="1"/>
          <p:nvPr/>
        </p:nvSpPr>
        <p:spPr>
          <a:xfrm>
            <a:off x="642910" y="2357430"/>
            <a:ext cx="5643602" cy="3416320"/>
          </a:xfrm>
          <a:prstGeom prst="rect">
            <a:avLst/>
          </a:prstGeom>
          <a:noFill/>
        </p:spPr>
        <p:txBody>
          <a:bodyPr wrap="square" rtlCol="0">
            <a:spAutoFit/>
          </a:bodyPr>
          <a:lstStyle/>
          <a:p>
            <a:r>
              <a:rPr lang="pt-PT" sz="2400" dirty="0" smtClean="0">
                <a:latin typeface="Candara" pitchFamily="34" charset="0"/>
              </a:rPr>
              <a:t>	O </a:t>
            </a:r>
            <a:r>
              <a:rPr lang="pt-PT" sz="2400" b="1" dirty="0" smtClean="0">
                <a:latin typeface="Candara" pitchFamily="34" charset="0"/>
              </a:rPr>
              <a:t>gene</a:t>
            </a:r>
            <a:r>
              <a:rPr lang="pt-PT" sz="2400" dirty="0" smtClean="0">
                <a:latin typeface="Candara" pitchFamily="34" charset="0"/>
              </a:rPr>
              <a:t> é o segmento de ADN que determina ma característica. O gene é uma unidade de informação genética. Os genes codificam ou regulam a síntese de proteínas que evidenciam as características exibidas pelos seres vivos, como a cor dos olhos, o grupo sanguíneo, entre outros. O conjunto de todos os genes denomina-se</a:t>
            </a:r>
            <a:r>
              <a:rPr lang="pt-PT" sz="2400" b="1" dirty="0" smtClean="0">
                <a:latin typeface="Candara" pitchFamily="34" charset="0"/>
              </a:rPr>
              <a:t> genoma</a:t>
            </a:r>
            <a:r>
              <a:rPr lang="pt-PT" sz="2400" dirty="0" smtClean="0">
                <a:latin typeface="Candara" pitchFamily="34" charset="0"/>
              </a:rPr>
              <a:t>.</a:t>
            </a:r>
            <a:endParaRPr lang="pt-PT" sz="2400" dirty="0">
              <a:latin typeface="Candar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Soráiá 8D\Ambiente de trabalho\genoma01.gif"/>
          <p:cNvPicPr>
            <a:picLocks noChangeAspect="1" noChangeArrowheads="1"/>
          </p:cNvPicPr>
          <p:nvPr/>
        </p:nvPicPr>
        <p:blipFill>
          <a:blip r:embed="rId2" cstate="print"/>
          <a:srcRect/>
          <a:stretch>
            <a:fillRect/>
          </a:stretch>
        </p:blipFill>
        <p:spPr bwMode="auto">
          <a:xfrm>
            <a:off x="5214942" y="357166"/>
            <a:ext cx="3595703" cy="4054465"/>
          </a:xfrm>
          <a:prstGeom prst="rect">
            <a:avLst/>
          </a:prstGeom>
          <a:noFill/>
        </p:spPr>
      </p:pic>
      <p:pic>
        <p:nvPicPr>
          <p:cNvPr id="4099" name="Picture 3" descr="C:\Documents and Settings\Soráiá 8D\Ambiente de trabalho\Sem título.bmp"/>
          <p:cNvPicPr>
            <a:picLocks noChangeAspect="1" noChangeArrowheads="1"/>
          </p:cNvPicPr>
          <p:nvPr/>
        </p:nvPicPr>
        <p:blipFill>
          <a:blip r:embed="rId3" cstate="print"/>
          <a:srcRect/>
          <a:stretch>
            <a:fillRect/>
          </a:stretch>
        </p:blipFill>
        <p:spPr bwMode="auto">
          <a:xfrm>
            <a:off x="7000892" y="4562475"/>
            <a:ext cx="1762125" cy="2295525"/>
          </a:xfrm>
          <a:prstGeom prst="rect">
            <a:avLst/>
          </a:prstGeom>
          <a:noFill/>
        </p:spPr>
      </p:pic>
      <p:sp>
        <p:nvSpPr>
          <p:cNvPr id="6" name="CaixaDeTexto 5"/>
          <p:cNvSpPr txBox="1"/>
          <p:nvPr/>
        </p:nvSpPr>
        <p:spPr>
          <a:xfrm>
            <a:off x="642910" y="2000240"/>
            <a:ext cx="4500594" cy="3416320"/>
          </a:xfrm>
          <a:prstGeom prst="rect">
            <a:avLst/>
          </a:prstGeom>
          <a:noFill/>
        </p:spPr>
        <p:txBody>
          <a:bodyPr wrap="square" rtlCol="0">
            <a:spAutoFit/>
          </a:bodyPr>
          <a:lstStyle/>
          <a:p>
            <a:r>
              <a:rPr lang="pt-PT" sz="2400" dirty="0" smtClean="0">
                <a:latin typeface="Candara" pitchFamily="34" charset="0"/>
              </a:rPr>
              <a:t>	No interior do núcleo, o ADN associa-se a proteínas e forma longos filamentos chamados </a:t>
            </a:r>
            <a:r>
              <a:rPr lang="pt-PT" sz="2400" b="1" dirty="0" smtClean="0">
                <a:latin typeface="Candara" pitchFamily="34" charset="0"/>
              </a:rPr>
              <a:t>cromatina. </a:t>
            </a:r>
            <a:r>
              <a:rPr lang="pt-PT" sz="2400" dirty="0" smtClean="0">
                <a:latin typeface="Candara" pitchFamily="34" charset="0"/>
              </a:rPr>
              <a:t>Quando a célula se encontra em divisão, a cromatina condensa e origina uma estrutura em forma de bastonete designada </a:t>
            </a:r>
            <a:r>
              <a:rPr lang="pt-PT" sz="2400" b="1" dirty="0" smtClean="0">
                <a:latin typeface="Candara" pitchFamily="34" charset="0"/>
              </a:rPr>
              <a:t>cromossoma.</a:t>
            </a:r>
            <a:r>
              <a:rPr lang="pt-PT" b="1" dirty="0" smtClean="0"/>
              <a:t> </a:t>
            </a:r>
            <a:endParaRPr lang="pt-PT"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1000100" y="4000504"/>
            <a:ext cx="3071814" cy="2631521"/>
          </a:xfrm>
          <a:prstGeom prst="verticalScroll">
            <a:avLst/>
          </a:prstGeom>
          <a:noFill/>
          <a:ln w="9525">
            <a:solidFill>
              <a:schemeClr val="accent5">
                <a:lumMod val="60000"/>
                <a:lumOff val="40000"/>
              </a:schemeClr>
            </a:solid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5393916" y="357166"/>
            <a:ext cx="3188118" cy="3357586"/>
          </a:xfrm>
          <a:prstGeom prst="rect">
            <a:avLst/>
          </a:prstGeom>
          <a:noFill/>
          <a:ln w="9525">
            <a:noFill/>
            <a:miter lim="800000"/>
            <a:headEnd/>
            <a:tailEnd/>
          </a:ln>
        </p:spPr>
      </p:pic>
      <p:sp>
        <p:nvSpPr>
          <p:cNvPr id="6" name="CaixaDeTexto 5"/>
          <p:cNvSpPr txBox="1"/>
          <p:nvPr/>
        </p:nvSpPr>
        <p:spPr>
          <a:xfrm>
            <a:off x="285720" y="642918"/>
            <a:ext cx="5500726" cy="3416320"/>
          </a:xfrm>
          <a:prstGeom prst="rect">
            <a:avLst/>
          </a:prstGeom>
          <a:noFill/>
        </p:spPr>
        <p:txBody>
          <a:bodyPr wrap="square" rtlCol="0">
            <a:spAutoFit/>
          </a:bodyPr>
          <a:lstStyle/>
          <a:p>
            <a:r>
              <a:rPr lang="pt-PT" sz="2400" dirty="0" smtClean="0">
                <a:latin typeface="Candara" pitchFamily="34" charset="0"/>
              </a:rPr>
              <a:t>	Os cromossomas humanos são numerados do par 1 até ao par 23. Existem 22 pares de cromossomas idênticos em ambos os sexos, designados </a:t>
            </a:r>
            <a:r>
              <a:rPr lang="pt-PT" sz="2400" b="1" dirty="0" smtClean="0">
                <a:latin typeface="Candara" pitchFamily="34" charset="0"/>
              </a:rPr>
              <a:t>autossomas</a:t>
            </a:r>
            <a:r>
              <a:rPr lang="pt-PT" sz="2400" dirty="0" smtClean="0">
                <a:latin typeface="Candara" pitchFamily="34" charset="0"/>
              </a:rPr>
              <a:t>, e o par 23 é diferente conforme o sexo, </a:t>
            </a:r>
            <a:r>
              <a:rPr lang="pt-PT" sz="2400" b="1" dirty="0" smtClean="0">
                <a:latin typeface="Candara" pitchFamily="34" charset="0"/>
              </a:rPr>
              <a:t>XX</a:t>
            </a:r>
            <a:r>
              <a:rPr lang="pt-PT" sz="2400" dirty="0" smtClean="0">
                <a:latin typeface="Candara" pitchFamily="34" charset="0"/>
              </a:rPr>
              <a:t> no sexo feminino e </a:t>
            </a:r>
            <a:r>
              <a:rPr lang="pt-PT" sz="2400" b="1" dirty="0" smtClean="0">
                <a:latin typeface="Candara" pitchFamily="34" charset="0"/>
              </a:rPr>
              <a:t>XY </a:t>
            </a:r>
            <a:r>
              <a:rPr lang="pt-PT" sz="2400" dirty="0" smtClean="0">
                <a:latin typeface="Candara" pitchFamily="34" charset="0"/>
              </a:rPr>
              <a:t>no sexo masculino. Estes são chamados </a:t>
            </a:r>
            <a:r>
              <a:rPr lang="pt-PT" sz="2400" b="1" dirty="0" smtClean="0">
                <a:latin typeface="Candara" pitchFamily="34" charset="0"/>
              </a:rPr>
              <a:t>cromossomas sexuais </a:t>
            </a:r>
            <a:r>
              <a:rPr lang="pt-PT" sz="2400" dirty="0" smtClean="0">
                <a:latin typeface="Candara" pitchFamily="34" charset="0"/>
              </a:rPr>
              <a:t>ou </a:t>
            </a:r>
            <a:r>
              <a:rPr lang="pt-PT" sz="2400" b="1" dirty="0" smtClean="0">
                <a:latin typeface="Candara" pitchFamily="34" charset="0"/>
              </a:rPr>
              <a:t>heterossomas</a:t>
            </a:r>
            <a:r>
              <a:rPr lang="pt-PT" sz="2400" dirty="0" smtClean="0">
                <a:latin typeface="Candara" pitchFamily="34" charset="0"/>
              </a:rPr>
              <a:t>.</a:t>
            </a:r>
            <a:endParaRPr lang="pt-PT" sz="2400" dirty="0">
              <a:latin typeface="Candara"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571472" y="642918"/>
            <a:ext cx="8572528" cy="928694"/>
          </a:xfrm>
          <a:prstGeom prst="rect">
            <a:avLst/>
          </a:prstGeom>
          <a:noFill/>
          <a:ln>
            <a:solidFill>
              <a:schemeClr val="bg1"/>
            </a:solidFill>
          </a:ln>
        </p:spPr>
        <p:txBody>
          <a:bodyPr wrap="square" rtlCol="0">
            <a:prstTxWarp prst="textCanUp">
              <a:avLst/>
            </a:prstTxWarp>
            <a:spAutoFit/>
            <a:scene3d>
              <a:camera prst="perspectiveRight"/>
              <a:lightRig rig="threePt" dir="t"/>
            </a:scene3d>
          </a:bodyPr>
          <a:lstStyle/>
          <a:p>
            <a:pPr algn="ctr"/>
            <a:r>
              <a:rPr lang="pt-PT" sz="4000" dirty="0" smtClean="0">
                <a:solidFill>
                  <a:srgbClr val="0070C0"/>
                </a:solidFill>
                <a:effectLst/>
                <a:latin typeface="Candara" pitchFamily="34" charset="0"/>
              </a:rPr>
              <a:t>O que determina o sexo na espécie humana</a:t>
            </a:r>
            <a:r>
              <a:rPr lang="pt-PT" sz="2800" dirty="0" smtClean="0">
                <a:solidFill>
                  <a:srgbClr val="0070C0"/>
                </a:solidFill>
                <a:effectLst/>
                <a:latin typeface="Candara" pitchFamily="34" charset="0"/>
              </a:rPr>
              <a:t>?</a:t>
            </a:r>
            <a:endParaRPr lang="pt-PT" sz="2800" dirty="0">
              <a:solidFill>
                <a:srgbClr val="0070C0"/>
              </a:solidFill>
              <a:effectLst/>
              <a:latin typeface="Candara" pitchFamily="34" charset="0"/>
            </a:endParaRPr>
          </a:p>
        </p:txBody>
      </p:sp>
      <p:sp>
        <p:nvSpPr>
          <p:cNvPr id="5" name="CaixaDeTexto 4"/>
          <p:cNvSpPr txBox="1"/>
          <p:nvPr/>
        </p:nvSpPr>
        <p:spPr>
          <a:xfrm>
            <a:off x="428596" y="1928802"/>
            <a:ext cx="6000792" cy="3785652"/>
          </a:xfrm>
          <a:prstGeom prst="rect">
            <a:avLst/>
          </a:prstGeom>
          <a:noFill/>
        </p:spPr>
        <p:txBody>
          <a:bodyPr wrap="square" rtlCol="0">
            <a:spAutoFit/>
          </a:bodyPr>
          <a:lstStyle/>
          <a:p>
            <a:r>
              <a:rPr lang="pt-PT" sz="2400" dirty="0" smtClean="0">
                <a:latin typeface="Candara" pitchFamily="34" charset="0"/>
              </a:rPr>
              <a:t>	O óvulo transporta um cromossoma sexual X enquanto que o espermatozóide pode conter o cromossoma X ou Y. Se o óvulo for fecundado por um espermatozóide que contenha o cromossoma X, o par formado será </a:t>
            </a:r>
            <a:r>
              <a:rPr lang="pt-PT" sz="2400" b="1" dirty="0" smtClean="0">
                <a:latin typeface="Candara" pitchFamily="34" charset="0"/>
              </a:rPr>
              <a:t>XX</a:t>
            </a:r>
            <a:r>
              <a:rPr lang="pt-PT" sz="2400" dirty="0" smtClean="0">
                <a:latin typeface="Candara" pitchFamily="34" charset="0"/>
              </a:rPr>
              <a:t>- o ser humano será do </a:t>
            </a:r>
            <a:r>
              <a:rPr lang="pt-PT" sz="2400" b="1" dirty="0" smtClean="0">
                <a:latin typeface="Candara" pitchFamily="34" charset="0"/>
              </a:rPr>
              <a:t>sexo feminino</a:t>
            </a:r>
            <a:r>
              <a:rPr lang="pt-PT" sz="2400" dirty="0" smtClean="0">
                <a:latin typeface="Candara" pitchFamily="34" charset="0"/>
              </a:rPr>
              <a:t>. Mas, se o óvulo for fecundado por um espermatozóide que contenha o cromossoma Y, o par será </a:t>
            </a:r>
            <a:r>
              <a:rPr lang="pt-PT" sz="2400" b="1" dirty="0" smtClean="0">
                <a:latin typeface="Candara" pitchFamily="34" charset="0"/>
              </a:rPr>
              <a:t>XY</a:t>
            </a:r>
            <a:r>
              <a:rPr lang="pt-PT" sz="2400" dirty="0" smtClean="0">
                <a:latin typeface="Candara" pitchFamily="34" charset="0"/>
              </a:rPr>
              <a:t>- o indivíduo sera do </a:t>
            </a:r>
            <a:r>
              <a:rPr lang="pt-PT" sz="2400" b="1" dirty="0" smtClean="0">
                <a:latin typeface="Candara" pitchFamily="34" charset="0"/>
              </a:rPr>
              <a:t>sexo masculino</a:t>
            </a:r>
            <a:r>
              <a:rPr lang="pt-PT" sz="2400" dirty="0" smtClean="0">
                <a:latin typeface="Candara" pitchFamily="34" charset="0"/>
              </a:rPr>
              <a:t>.</a:t>
            </a:r>
            <a:endParaRPr lang="pt-PT" sz="2400" dirty="0">
              <a:latin typeface="Candara" pitchFamily="34" charset="0"/>
            </a:endParaRPr>
          </a:p>
        </p:txBody>
      </p:sp>
      <p:pic>
        <p:nvPicPr>
          <p:cNvPr id="6146" name="Picture 2" descr="C:\Documents and Settings\Soráiá 8D\Ambiente de trabalho\Sem título.bmp"/>
          <p:cNvPicPr>
            <a:picLocks noChangeAspect="1" noChangeArrowheads="1"/>
          </p:cNvPicPr>
          <p:nvPr/>
        </p:nvPicPr>
        <p:blipFill>
          <a:blip r:embed="rId2" cstate="print"/>
          <a:srcRect/>
          <a:stretch>
            <a:fillRect/>
          </a:stretch>
        </p:blipFill>
        <p:spPr bwMode="auto">
          <a:xfrm>
            <a:off x="6215074" y="2357430"/>
            <a:ext cx="2447938" cy="252690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5572132" y="1643050"/>
            <a:ext cx="3333750" cy="2828925"/>
          </a:xfrm>
          <a:prstGeom prst="rect">
            <a:avLst/>
          </a:prstGeom>
          <a:noFill/>
          <a:ln w="9525">
            <a:noFill/>
            <a:miter lim="800000"/>
            <a:headEnd/>
            <a:tailEnd/>
          </a:ln>
        </p:spPr>
      </p:pic>
      <p:sp>
        <p:nvSpPr>
          <p:cNvPr id="4" name="CaixaDeTexto 3"/>
          <p:cNvSpPr txBox="1"/>
          <p:nvPr/>
        </p:nvSpPr>
        <p:spPr>
          <a:xfrm>
            <a:off x="214282" y="214290"/>
            <a:ext cx="8429684" cy="1384995"/>
          </a:xfrm>
          <a:prstGeom prst="rect">
            <a:avLst/>
          </a:prstGeom>
          <a:noFill/>
        </p:spPr>
        <p:txBody>
          <a:bodyPr wrap="square" rtlCol="0">
            <a:spAutoFit/>
          </a:bodyPr>
          <a:lstStyle/>
          <a:p>
            <a:r>
              <a:rPr lang="pt-PT" sz="2800" dirty="0" smtClean="0">
                <a:solidFill>
                  <a:srgbClr val="0070C0"/>
                </a:solidFill>
                <a:effectLst>
                  <a:glow rad="101600">
                    <a:schemeClr val="accent4">
                      <a:satMod val="175000"/>
                      <a:alpha val="40000"/>
                    </a:schemeClr>
                  </a:glow>
                </a:effectLst>
              </a:rPr>
              <a:t>O conhecimento científico na área da genética tem contribuído para a resolução de problemas que preocupam as sociedades actuais?</a:t>
            </a:r>
            <a:endParaRPr lang="pt-PT" sz="2800" dirty="0">
              <a:solidFill>
                <a:srgbClr val="0070C0"/>
              </a:solidFill>
              <a:effectLst>
                <a:glow rad="101600">
                  <a:schemeClr val="accent4">
                    <a:satMod val="175000"/>
                    <a:alpha val="40000"/>
                  </a:schemeClr>
                </a:glow>
              </a:effectLst>
            </a:endParaRPr>
          </a:p>
        </p:txBody>
      </p:sp>
      <p:sp>
        <p:nvSpPr>
          <p:cNvPr id="5" name="CaixaDeTexto 4"/>
          <p:cNvSpPr txBox="1"/>
          <p:nvPr/>
        </p:nvSpPr>
        <p:spPr>
          <a:xfrm>
            <a:off x="428596" y="3857628"/>
            <a:ext cx="7786742" cy="2616101"/>
          </a:xfrm>
          <a:prstGeom prst="rect">
            <a:avLst/>
          </a:prstGeom>
          <a:noFill/>
        </p:spPr>
        <p:txBody>
          <a:bodyPr wrap="square" rtlCol="0">
            <a:spAutoFit/>
          </a:bodyPr>
          <a:lstStyle/>
          <a:p>
            <a:r>
              <a:rPr lang="pt-PT" sz="2400" dirty="0" smtClean="0">
                <a:solidFill>
                  <a:srgbClr val="0070C0"/>
                </a:solidFill>
                <a:latin typeface="Candara" pitchFamily="34" charset="0"/>
              </a:rPr>
              <a:t>Produção de Alimentos</a:t>
            </a:r>
          </a:p>
          <a:p>
            <a:endParaRPr lang="pt-PT" sz="2000" dirty="0">
              <a:solidFill>
                <a:srgbClr val="0070C0"/>
              </a:solidFill>
              <a:latin typeface="Candara" pitchFamily="34" charset="0"/>
            </a:endParaRPr>
          </a:p>
          <a:p>
            <a:r>
              <a:rPr lang="pt-PT" sz="2000" dirty="0" smtClean="0">
                <a:latin typeface="Candara" pitchFamily="34" charset="0"/>
              </a:rPr>
              <a:t>	A engenharia genética tem vindo a desenvolver técnicas através da manipulação de seres vivos em laboratório, cujo genoma é alterado, para melhorar uma ou mais características. Os seres vivos cujo genoma é manipulado são designados </a:t>
            </a:r>
            <a:r>
              <a:rPr lang="pt-PT" sz="2000" b="1" dirty="0" smtClean="0">
                <a:latin typeface="Candara" pitchFamily="34" charset="0"/>
              </a:rPr>
              <a:t>organismos geneticamente modificados (OGM). </a:t>
            </a:r>
            <a:r>
              <a:rPr lang="pt-PT" sz="2000" dirty="0" smtClean="0">
                <a:latin typeface="Candara" pitchFamily="34" charset="0"/>
              </a:rPr>
              <a:t>Os produtos alimentares produzidos pelos OGM são denominados </a:t>
            </a:r>
            <a:r>
              <a:rPr lang="pt-PT" sz="2000" b="1" dirty="0" smtClean="0">
                <a:latin typeface="Candara" pitchFamily="34" charset="0"/>
              </a:rPr>
              <a:t>alimentos transgénicos. </a:t>
            </a:r>
            <a:endParaRPr lang="pt-PT" b="1" dirty="0">
              <a:latin typeface="Candar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4000496" y="500042"/>
            <a:ext cx="4870673" cy="5643602"/>
          </a:xfrm>
          <a:prstGeom prst="rect">
            <a:avLst/>
          </a:prstGeom>
          <a:noFill/>
          <a:ln w="9525">
            <a:noFill/>
            <a:miter lim="800000"/>
            <a:headEnd/>
            <a:tailEnd/>
          </a:ln>
        </p:spPr>
      </p:pic>
      <p:sp>
        <p:nvSpPr>
          <p:cNvPr id="4" name="CaixaDeTexto 3"/>
          <p:cNvSpPr txBox="1"/>
          <p:nvPr/>
        </p:nvSpPr>
        <p:spPr>
          <a:xfrm>
            <a:off x="285720" y="1571612"/>
            <a:ext cx="3786214" cy="3293209"/>
          </a:xfrm>
          <a:prstGeom prst="rect">
            <a:avLst/>
          </a:prstGeom>
          <a:noFill/>
        </p:spPr>
        <p:txBody>
          <a:bodyPr wrap="square" rtlCol="0">
            <a:spAutoFit/>
          </a:bodyPr>
          <a:lstStyle/>
          <a:p>
            <a:r>
              <a:rPr lang="pt-PT" sz="2400" dirty="0" smtClean="0">
                <a:solidFill>
                  <a:srgbClr val="0070C0"/>
                </a:solidFill>
                <a:latin typeface="Candara" pitchFamily="34" charset="0"/>
              </a:rPr>
              <a:t>Procedimentos médicos</a:t>
            </a:r>
          </a:p>
          <a:p>
            <a:endParaRPr lang="pt-PT" sz="2400" dirty="0">
              <a:solidFill>
                <a:srgbClr val="0070C0"/>
              </a:solidFill>
              <a:latin typeface="Candara" pitchFamily="34" charset="0"/>
            </a:endParaRPr>
          </a:p>
          <a:p>
            <a:r>
              <a:rPr lang="pt-PT" sz="2000" dirty="0" smtClean="0">
                <a:latin typeface="Candara" pitchFamily="34" charset="0"/>
              </a:rPr>
              <a:t>	A </a:t>
            </a:r>
            <a:r>
              <a:rPr lang="pt-PT" sz="2000" b="1" dirty="0" smtClean="0">
                <a:latin typeface="Candara" pitchFamily="34" charset="0"/>
              </a:rPr>
              <a:t>clonagem</a:t>
            </a:r>
            <a:r>
              <a:rPr lang="pt-PT" sz="2000" dirty="0" smtClean="0">
                <a:latin typeface="Candara" pitchFamily="34" charset="0"/>
              </a:rPr>
              <a:t> é uma técnica que permite a criação de seres vivos geneticamente idênticos, designados clones, descendentes de uma única célula somática (qualquer célula do organismo à excepção dos gâmetas).</a:t>
            </a:r>
            <a:endParaRPr lang="pt-PT" b="1" dirty="0" smtClean="0">
              <a:latin typeface="Candara"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lcão Envidraçado">
  <a:themeElements>
    <a:clrScheme name="Concurso">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Balcão Envidraçado">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alcão Envidraçado">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93</TotalTime>
  <Words>47</Words>
  <Application>Microsoft Office PowerPoint</Application>
  <PresentationFormat>Apresentação na tela (4:3)</PresentationFormat>
  <Paragraphs>36</Paragraphs>
  <Slides>12</Slides>
  <Notes>1</Notes>
  <HiddenSlides>0</HiddenSlides>
  <MMClips>0</MMClips>
  <ScaleCrop>false</ScaleCrop>
  <HeadingPairs>
    <vt:vector size="4" baseType="variant">
      <vt:variant>
        <vt:lpstr>Tema</vt:lpstr>
      </vt:variant>
      <vt:variant>
        <vt:i4>1</vt:i4>
      </vt:variant>
      <vt:variant>
        <vt:lpstr>Títulos de slides</vt:lpstr>
      </vt:variant>
      <vt:variant>
        <vt:i4>12</vt:i4>
      </vt:variant>
    </vt:vector>
  </HeadingPairs>
  <TitlesOfParts>
    <vt:vector size="13" baseType="lpstr">
      <vt:lpstr>Balcão Envidraçado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facadas ild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Soráiá 8D</dc:creator>
  <cp:lastModifiedBy>Soráiá 8D</cp:lastModifiedBy>
  <cp:revision>10</cp:revision>
  <dcterms:created xsi:type="dcterms:W3CDTF">2010-01-19T15:44:19Z</dcterms:created>
  <dcterms:modified xsi:type="dcterms:W3CDTF">2010-01-19T17:17:57Z</dcterms:modified>
</cp:coreProperties>
</file>